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3" r:id="rId1"/>
  </p:sldMasterIdLst>
  <p:notesMasterIdLst>
    <p:notesMasterId r:id="rId20"/>
  </p:notesMasterIdLst>
  <p:sldIdLst>
    <p:sldId id="256" r:id="rId2"/>
    <p:sldId id="291" r:id="rId3"/>
    <p:sldId id="335" r:id="rId4"/>
    <p:sldId id="292" r:id="rId5"/>
    <p:sldId id="293" r:id="rId6"/>
    <p:sldId id="294" r:id="rId7"/>
    <p:sldId id="336" r:id="rId8"/>
    <p:sldId id="337" r:id="rId9"/>
    <p:sldId id="259" r:id="rId10"/>
    <p:sldId id="260" r:id="rId11"/>
    <p:sldId id="298" r:id="rId12"/>
    <p:sldId id="299" r:id="rId13"/>
    <p:sldId id="287" r:id="rId14"/>
    <p:sldId id="338" r:id="rId15"/>
    <p:sldId id="339" r:id="rId16"/>
    <p:sldId id="284" r:id="rId17"/>
    <p:sldId id="340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9" autoAdjust="0"/>
    <p:restoredTop sz="86358" autoAdjust="0"/>
  </p:normalViewPr>
  <p:slideViewPr>
    <p:cSldViewPr snapToGrid="0" snapToObjects="1">
      <p:cViewPr varScale="1">
        <p:scale>
          <a:sx n="95" d="100"/>
          <a:sy n="95" d="100"/>
        </p:scale>
        <p:origin x="501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8F112-51FB-479A-ACD7-F300B9272B8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31F55-040B-4C3E-BCF0-B9AC96A9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1F55-040B-4C3E-BCF0-B9AC96A901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1F55-040B-4C3E-BCF0-B9AC96A901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3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1F55-040B-4C3E-BCF0-B9AC96A901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9512F-A817-44AF-B74D-7419D8AA94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3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1F55-040B-4C3E-BCF0-B9AC96A901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1F55-040B-4C3E-BCF0-B9AC96A901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3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1F55-040B-4C3E-BCF0-B9AC96A901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5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9512F-A817-44AF-B74D-7419D8AA94E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54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1F55-040B-4C3E-BCF0-B9AC96A901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0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0"/>
            <a:ext cx="2832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69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9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4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4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7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7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6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7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1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3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3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44463"/>
            <a:ext cx="14414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5F5F5F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5F5F5F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5F5F5F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5F5F5F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b="1" dirty="0"/>
              <a:t>The Ethical Implications of using Artificial Intelligence in Auditing</a:t>
            </a:r>
            <a:br>
              <a:rPr lang="en-US" b="1" dirty="0"/>
            </a:b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Helen Brown-Liburd</a:t>
            </a:r>
          </a:p>
          <a:p>
            <a:r>
              <a:rPr lang="en-US" dirty="0"/>
              <a:t>Ivy Munoko</a:t>
            </a:r>
          </a:p>
          <a:p>
            <a:r>
              <a:rPr lang="en-US" dirty="0"/>
              <a:t>Miklos A. Vasarhelyi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79"/>
    </mc:Choice>
    <mc:Fallback xmlns="">
      <p:transition spd="slow" advTm="780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3DDAD-E723-4976-80C4-0E06CE54B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19BA6-2639-48C6-8216-673EB35A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31" y="1216187"/>
            <a:ext cx="8458200" cy="3286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A9FC9D-19BA-47FB-93DD-AC6A329B3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39" y="4472381"/>
            <a:ext cx="5124450" cy="1343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098F06-BBDE-4E5D-834C-03014FFA7900}"/>
              </a:ext>
            </a:extLst>
          </p:cNvPr>
          <p:cNvSpPr txBox="1"/>
          <p:nvPr/>
        </p:nvSpPr>
        <p:spPr>
          <a:xfrm>
            <a:off x="338731" y="666992"/>
            <a:ext cx="832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Data - Bibliometric Analysis</a:t>
            </a:r>
          </a:p>
        </p:txBody>
      </p:sp>
    </p:spTree>
    <p:extLst>
      <p:ext uri="{BB962C8B-B14F-4D97-AF65-F5344CB8AC3E}">
        <p14:creationId xmlns:p14="http://schemas.microsoft.com/office/powerpoint/2010/main" val="119561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B08D-27D2-4353-8A52-DF56916F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533"/>
            <a:ext cx="8229600" cy="808038"/>
          </a:xfrm>
        </p:spPr>
        <p:txBody>
          <a:bodyPr/>
          <a:lstStyle/>
          <a:p>
            <a:r>
              <a:rPr lang="en-US" sz="2800" dirty="0"/>
              <a:t>Bibliometric Analysis -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5730-E7E0-497D-B81E-41439C9D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3900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VOSviewer is a software tool for creating maps based on data</a:t>
            </a:r>
          </a:p>
          <a:p>
            <a:pPr marL="682625" indent="0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</a:rPr>
              <a:t> items are the objects of interest</a:t>
            </a:r>
          </a:p>
          <a:p>
            <a:pPr marL="682625" indent="0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</a:rPr>
              <a:t> link is a connection or a relation between two items</a:t>
            </a:r>
          </a:p>
          <a:p>
            <a:pPr marL="682625" indent="0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</a:rPr>
              <a:t> each link has a strength, represented by a positive numerical value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0647C-BBC4-4C05-8FA9-B2123513F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F519C-CB15-4986-A6F3-DC4B6618A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" r="1192" b="31663"/>
          <a:stretch/>
        </p:blipFill>
        <p:spPr>
          <a:xfrm>
            <a:off x="1101172" y="3615119"/>
            <a:ext cx="7230028" cy="310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4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B08D-27D2-4353-8A52-DF56916F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Bibliometric Analysis - Tool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0647C-BBC4-4C05-8FA9-B2123513F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D2F318-B6C6-46FE-9BD6-560CD0498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060266" cy="4533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7DD9B-B020-4489-9427-76E85C74964D}"/>
              </a:ext>
            </a:extLst>
          </p:cNvPr>
          <p:cNvSpPr txBox="1"/>
          <p:nvPr/>
        </p:nvSpPr>
        <p:spPr>
          <a:xfrm>
            <a:off x="754256" y="6060559"/>
            <a:ext cx="7635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Ethical issues of AI are becoming more prominent within the recent years</a:t>
            </a:r>
          </a:p>
        </p:txBody>
      </p:sp>
    </p:spTree>
    <p:extLst>
      <p:ext uri="{BB962C8B-B14F-4D97-AF65-F5344CB8AC3E}">
        <p14:creationId xmlns:p14="http://schemas.microsoft.com/office/powerpoint/2010/main" val="342817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10F6-6E04-43E9-933B-AF4D4253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7837"/>
            <a:ext cx="8229600" cy="808038"/>
          </a:xfrm>
        </p:spPr>
        <p:txBody>
          <a:bodyPr/>
          <a:lstStyle/>
          <a:p>
            <a:r>
              <a:rPr lang="en-US" dirty="0"/>
              <a:t>Ethical Issues identified -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DE795-F608-45C7-9DE9-79B4E8D19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20D05-F2E0-4EEE-B81E-2AF5D8BDC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91" r="65892" b="7560"/>
          <a:stretch/>
        </p:blipFill>
        <p:spPr>
          <a:xfrm>
            <a:off x="1365971" y="1257467"/>
            <a:ext cx="2414423" cy="488766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2286677-0F9E-4880-B67E-7FBB3DF843CC}"/>
              </a:ext>
            </a:extLst>
          </p:cNvPr>
          <p:cNvSpPr/>
          <p:nvPr/>
        </p:nvSpPr>
        <p:spPr>
          <a:xfrm>
            <a:off x="4343399" y="2143125"/>
            <a:ext cx="3614739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B57015-4E4B-492B-BBD4-F1660E105412}"/>
              </a:ext>
            </a:extLst>
          </p:cNvPr>
          <p:cNvSpPr/>
          <p:nvPr/>
        </p:nvSpPr>
        <p:spPr>
          <a:xfrm>
            <a:off x="4772025" y="2647054"/>
            <a:ext cx="2772806" cy="25269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B3B712-E94E-4AE0-8A3A-6726ECC2041A}"/>
              </a:ext>
            </a:extLst>
          </p:cNvPr>
          <p:cNvSpPr/>
          <p:nvPr/>
        </p:nvSpPr>
        <p:spPr>
          <a:xfrm>
            <a:off x="5343471" y="3268797"/>
            <a:ext cx="1690797" cy="14832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BAEE1D-46E9-4BD0-B4C8-CF70A09A0E04}"/>
              </a:ext>
            </a:extLst>
          </p:cNvPr>
          <p:cNvSpPr txBox="1"/>
          <p:nvPr/>
        </p:nvSpPr>
        <p:spPr>
          <a:xfrm>
            <a:off x="5558473" y="2183910"/>
            <a:ext cx="146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FDC585-5000-48D5-BB10-07CB3EDE8161}"/>
              </a:ext>
            </a:extLst>
          </p:cNvPr>
          <p:cNvSpPr txBox="1"/>
          <p:nvPr/>
        </p:nvSpPr>
        <p:spPr>
          <a:xfrm>
            <a:off x="5747061" y="2852559"/>
            <a:ext cx="90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Artifact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48B8D9-E6F2-4526-95B1-E5C6CC79CCA7}"/>
              </a:ext>
            </a:extLst>
          </p:cNvPr>
          <p:cNvSpPr txBox="1"/>
          <p:nvPr/>
        </p:nvSpPr>
        <p:spPr>
          <a:xfrm>
            <a:off x="5577007" y="3825754"/>
            <a:ext cx="131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C05AF5-A8BE-4CDB-AD40-733434F84C4A}"/>
              </a:ext>
            </a:extLst>
          </p:cNvPr>
          <p:cNvCxnSpPr/>
          <p:nvPr/>
        </p:nvCxnSpPr>
        <p:spPr>
          <a:xfrm flipH="1">
            <a:off x="3780394" y="2647054"/>
            <a:ext cx="14004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DDF53D36-3879-4372-8AFB-375B67FAF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83" y="6323810"/>
            <a:ext cx="6480861" cy="3976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CCBF60C-E60A-41AD-96BB-64AC1B8B1C4F}"/>
              </a:ext>
            </a:extLst>
          </p:cNvPr>
          <p:cNvSpPr txBox="1"/>
          <p:nvPr/>
        </p:nvSpPr>
        <p:spPr>
          <a:xfrm>
            <a:off x="5907216" y="1247196"/>
            <a:ext cx="323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Data: </a:t>
            </a:r>
            <a:r>
              <a:rPr lang="en-US" dirty="0"/>
              <a:t>11,538 publications</a:t>
            </a:r>
          </a:p>
          <a:p>
            <a:r>
              <a:rPr lang="en-US" b="1" dirty="0"/>
              <a:t>Method:</a:t>
            </a:r>
            <a:r>
              <a:rPr lang="en-US" dirty="0"/>
              <a:t> Bibliometric analysis</a:t>
            </a:r>
          </a:p>
          <a:p>
            <a:r>
              <a:rPr lang="en-US" dirty="0"/>
              <a:t>               Ethical checklist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44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10F6-6E04-43E9-933B-AF4D4253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7837"/>
            <a:ext cx="8229600" cy="808038"/>
          </a:xfrm>
        </p:spPr>
        <p:txBody>
          <a:bodyPr/>
          <a:lstStyle/>
          <a:p>
            <a:r>
              <a:rPr lang="en-US" dirty="0"/>
              <a:t>Ethical Issues identified - Artifact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DE795-F608-45C7-9DE9-79B4E8D19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20D05-F2E0-4EEE-B81E-2AF5D8BDC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71" r="34212" b="5874"/>
          <a:stretch/>
        </p:blipFill>
        <p:spPr>
          <a:xfrm>
            <a:off x="860558" y="1285876"/>
            <a:ext cx="2068380" cy="48674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81C12A1-F22F-4F18-8D91-79F65CC06F93}"/>
              </a:ext>
            </a:extLst>
          </p:cNvPr>
          <p:cNvSpPr/>
          <p:nvPr/>
        </p:nvSpPr>
        <p:spPr>
          <a:xfrm>
            <a:off x="4000500" y="1857375"/>
            <a:ext cx="3614739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98ACA9-5558-439F-9EF9-95C76011859E}"/>
              </a:ext>
            </a:extLst>
          </p:cNvPr>
          <p:cNvSpPr/>
          <p:nvPr/>
        </p:nvSpPr>
        <p:spPr>
          <a:xfrm>
            <a:off x="4429126" y="2361304"/>
            <a:ext cx="2772806" cy="25269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2F9F1D-C907-4789-A7C6-212CF5F7380F}"/>
              </a:ext>
            </a:extLst>
          </p:cNvPr>
          <p:cNvSpPr/>
          <p:nvPr/>
        </p:nvSpPr>
        <p:spPr>
          <a:xfrm>
            <a:off x="5000572" y="2983047"/>
            <a:ext cx="1690797" cy="14832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88B23-FAEE-43A0-A99E-7F69FAF17E74}"/>
              </a:ext>
            </a:extLst>
          </p:cNvPr>
          <p:cNvSpPr txBox="1"/>
          <p:nvPr/>
        </p:nvSpPr>
        <p:spPr>
          <a:xfrm>
            <a:off x="5000572" y="1940615"/>
            <a:ext cx="146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76C04-DD0A-4C9B-8307-499825A83193}"/>
              </a:ext>
            </a:extLst>
          </p:cNvPr>
          <p:cNvSpPr txBox="1"/>
          <p:nvPr/>
        </p:nvSpPr>
        <p:spPr>
          <a:xfrm>
            <a:off x="5307490" y="2525206"/>
            <a:ext cx="90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Artifact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61BD2-7B49-4026-AF36-275EBD69738B}"/>
              </a:ext>
            </a:extLst>
          </p:cNvPr>
          <p:cNvSpPr txBox="1"/>
          <p:nvPr/>
        </p:nvSpPr>
        <p:spPr>
          <a:xfrm>
            <a:off x="5215574" y="3540004"/>
            <a:ext cx="131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E5E028-38E5-473C-8F38-E9E296954C77}"/>
              </a:ext>
            </a:extLst>
          </p:cNvPr>
          <p:cNvCxnSpPr>
            <a:cxnSpLocks/>
          </p:cNvCxnSpPr>
          <p:nvPr/>
        </p:nvCxnSpPr>
        <p:spPr>
          <a:xfrm flipH="1" flipV="1">
            <a:off x="2928939" y="3289992"/>
            <a:ext cx="19090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609C02E-D581-419A-B5F3-52E33F308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58" y="6085733"/>
            <a:ext cx="6480861" cy="3976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B62C39-1400-4A97-90E9-174025BF5D59}"/>
              </a:ext>
            </a:extLst>
          </p:cNvPr>
          <p:cNvSpPr txBox="1"/>
          <p:nvPr/>
        </p:nvSpPr>
        <p:spPr>
          <a:xfrm>
            <a:off x="5853374" y="1138299"/>
            <a:ext cx="323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Data: </a:t>
            </a:r>
            <a:r>
              <a:rPr lang="en-US" dirty="0"/>
              <a:t>2,967 publications</a:t>
            </a:r>
          </a:p>
          <a:p>
            <a:r>
              <a:rPr lang="en-US" b="1" dirty="0"/>
              <a:t>Method:</a:t>
            </a:r>
            <a:r>
              <a:rPr lang="en-US" dirty="0"/>
              <a:t> Bibliometric analysis</a:t>
            </a:r>
          </a:p>
          <a:p>
            <a:r>
              <a:rPr lang="en-US" dirty="0"/>
              <a:t>               Ethical checklist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667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10F6-6E04-43E9-933B-AF4D4253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7837"/>
            <a:ext cx="8229600" cy="808038"/>
          </a:xfrm>
        </p:spPr>
        <p:txBody>
          <a:bodyPr/>
          <a:lstStyle/>
          <a:p>
            <a:r>
              <a:rPr lang="en-US" dirty="0"/>
              <a:t>Ethical Issues identified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DE795-F608-45C7-9DE9-79B4E8D19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20D05-F2E0-4EEE-B81E-2AF5D8BDC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4" b="7747"/>
          <a:stretch/>
        </p:blipFill>
        <p:spPr>
          <a:xfrm>
            <a:off x="1258887" y="1285875"/>
            <a:ext cx="2241577" cy="46633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0BCE849-445F-43E4-95E6-7CAF1443CA71}"/>
              </a:ext>
            </a:extLst>
          </p:cNvPr>
          <p:cNvSpPr/>
          <p:nvPr/>
        </p:nvSpPr>
        <p:spPr>
          <a:xfrm>
            <a:off x="4000500" y="1857375"/>
            <a:ext cx="3614739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ECE2C1-5BBF-4B0B-86C1-13C8C9850295}"/>
              </a:ext>
            </a:extLst>
          </p:cNvPr>
          <p:cNvSpPr/>
          <p:nvPr/>
        </p:nvSpPr>
        <p:spPr>
          <a:xfrm>
            <a:off x="4429126" y="2361304"/>
            <a:ext cx="2772806" cy="25269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32E830-CD1F-45D7-96B7-52088E6E37E0}"/>
              </a:ext>
            </a:extLst>
          </p:cNvPr>
          <p:cNvSpPr/>
          <p:nvPr/>
        </p:nvSpPr>
        <p:spPr>
          <a:xfrm>
            <a:off x="5000572" y="2983047"/>
            <a:ext cx="1690797" cy="148324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C8E47-EF1B-43D8-B18D-55D924AC92A8}"/>
              </a:ext>
            </a:extLst>
          </p:cNvPr>
          <p:cNvSpPr txBox="1"/>
          <p:nvPr/>
        </p:nvSpPr>
        <p:spPr>
          <a:xfrm>
            <a:off x="5224301" y="1918155"/>
            <a:ext cx="146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947F98-9078-472A-BC38-B669CEA840CA}"/>
              </a:ext>
            </a:extLst>
          </p:cNvPr>
          <p:cNvSpPr txBox="1"/>
          <p:nvPr/>
        </p:nvSpPr>
        <p:spPr>
          <a:xfrm>
            <a:off x="5420758" y="2546417"/>
            <a:ext cx="90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Artifact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D1024-74C9-418A-8984-B3956F7EC275}"/>
              </a:ext>
            </a:extLst>
          </p:cNvPr>
          <p:cNvSpPr txBox="1"/>
          <p:nvPr/>
        </p:nvSpPr>
        <p:spPr>
          <a:xfrm>
            <a:off x="5215574" y="3540004"/>
            <a:ext cx="131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0AD1D9-2D7D-4883-8603-7EB1EA152976}"/>
              </a:ext>
            </a:extLst>
          </p:cNvPr>
          <p:cNvCxnSpPr>
            <a:cxnSpLocks/>
          </p:cNvCxnSpPr>
          <p:nvPr/>
        </p:nvCxnSpPr>
        <p:spPr>
          <a:xfrm flipH="1" flipV="1">
            <a:off x="3398472" y="3763702"/>
            <a:ext cx="1817102" cy="1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FE195EA-202D-4DCE-8E7B-7D73C313B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52" y="6042200"/>
            <a:ext cx="7908748" cy="4852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E5710D-A52F-4268-B9B3-E4AF382388D8}"/>
              </a:ext>
            </a:extLst>
          </p:cNvPr>
          <p:cNvSpPr txBox="1"/>
          <p:nvPr/>
        </p:nvSpPr>
        <p:spPr>
          <a:xfrm>
            <a:off x="5726931" y="1114510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Data: </a:t>
            </a:r>
            <a:r>
              <a:rPr lang="en-US" dirty="0"/>
              <a:t>Questionnaire, websites,</a:t>
            </a:r>
          </a:p>
          <a:p>
            <a:r>
              <a:rPr lang="en-US" dirty="0"/>
              <a:t>Ethical standards </a:t>
            </a:r>
          </a:p>
        </p:txBody>
      </p:sp>
    </p:spTree>
    <p:extLst>
      <p:ext uri="{BB962C8B-B14F-4D97-AF65-F5344CB8AC3E}">
        <p14:creationId xmlns:p14="http://schemas.microsoft.com/office/powerpoint/2010/main" val="2008340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717"/>
            <a:ext cx="8468524" cy="4533900"/>
          </a:xfrm>
        </p:spPr>
        <p:txBody>
          <a:bodyPr/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2428568" y="1528465"/>
            <a:ext cx="6056672" cy="45339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Group 1: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Assisted AI: Support lower level decisions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Chatbots assisting auditors retrieve information</a:t>
            </a:r>
            <a:endParaRPr lang="en-US" sz="1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Group 2: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Augmented AI: Support high risk decisions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Selecting transactions for testing  </a:t>
            </a:r>
            <a:endParaRPr lang="en-US" sz="1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 3: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 AI: Assumes decision making</a:t>
            </a:r>
            <a:endParaRPr lang="en-US" sz="1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Testing transactions </a:t>
            </a:r>
            <a:endParaRPr lang="en-US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F24B9-ABE4-4FAB-AC81-F92D453A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12" y="1245814"/>
            <a:ext cx="8572500" cy="80963"/>
          </a:xfrm>
        </p:spPr>
        <p:txBody>
          <a:bodyPr/>
          <a:lstStyle/>
          <a:p>
            <a:r>
              <a:rPr lang="en-US" dirty="0"/>
              <a:t>Key takeaway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23A1902-13D2-4843-9CAE-CA6F8FFC9296}"/>
              </a:ext>
            </a:extLst>
          </p:cNvPr>
          <p:cNvSpPr/>
          <p:nvPr/>
        </p:nvSpPr>
        <p:spPr>
          <a:xfrm>
            <a:off x="1842135" y="1521777"/>
            <a:ext cx="560439" cy="4219780"/>
          </a:xfrm>
          <a:prstGeom prst="downArrow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26B14-AFAF-49E1-8E20-88DC2ECB475E}"/>
              </a:ext>
            </a:extLst>
          </p:cNvPr>
          <p:cNvSpPr txBox="1"/>
          <p:nvPr/>
        </p:nvSpPr>
        <p:spPr>
          <a:xfrm>
            <a:off x="280099" y="2200506"/>
            <a:ext cx="1707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As AI shifts from assisted towards autonomous, the tool sophistication, resultant benefits as well as the risks increase</a:t>
            </a:r>
          </a:p>
        </p:txBody>
      </p:sp>
    </p:spTree>
    <p:extLst>
      <p:ext uri="{BB962C8B-B14F-4D97-AF65-F5344CB8AC3E}">
        <p14:creationId xmlns:p14="http://schemas.microsoft.com/office/powerpoint/2010/main" val="4946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"/>
    </mc:Choice>
    <mc:Fallback xmlns="">
      <p:transition spd="slow" advTm="56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424E-3CFC-4E69-957D-DB11F913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F35AA-906E-4207-86B6-5A2118BA2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DEB12-5867-484B-AC66-A3AD1898A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0" y="1596955"/>
            <a:ext cx="7097326" cy="1576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D595E-9F21-41E2-B2A5-C6D804A54382}"/>
              </a:ext>
            </a:extLst>
          </p:cNvPr>
          <p:cNvSpPr txBox="1"/>
          <p:nvPr/>
        </p:nvSpPr>
        <p:spPr>
          <a:xfrm>
            <a:off x="522675" y="5642148"/>
            <a:ext cx="7097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Crawford, Kate, Roel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Dobbe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Theodora Dryer, Genevieve Fried, Ben Green, Elizabeth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Kaziunas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Amba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Kak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Varoon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Mathur, Erin McElroy, Andrea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Nill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Sánchez, Deborah Raji, Joy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Lisi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Rankin, Rashida Richardson, Jason Schultz, Sarah Myers West, and Meredith Whittaker. AI Now 2019 Report. New York: AI Now Institute, 2019, https://ainowinstitute.org/AI_Now_2019_Report.html.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02C39-0519-4987-A8DF-795713921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37" y="2924882"/>
            <a:ext cx="7936726" cy="24689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ABE222-D71F-412A-9B5B-BDD2034A95F9}"/>
              </a:ext>
            </a:extLst>
          </p:cNvPr>
          <p:cNvSpPr/>
          <p:nvPr/>
        </p:nvSpPr>
        <p:spPr>
          <a:xfrm>
            <a:off x="457200" y="1417638"/>
            <a:ext cx="8229600" cy="41117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16B89-E575-4F33-A1B5-80B0E6DF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responsibility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87914-42A3-4FA7-AD61-542F93E27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C6684-B7A3-4714-9322-CABAA4908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02091"/>
            <a:ext cx="7905750" cy="3952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C328CB-2F93-4748-9091-779B667216E9}"/>
              </a:ext>
            </a:extLst>
          </p:cNvPr>
          <p:cNvSpPr txBox="1"/>
          <p:nvPr/>
        </p:nvSpPr>
        <p:spPr>
          <a:xfrm>
            <a:off x="336176" y="5426930"/>
            <a:ext cx="8471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Munoko, I., Brown-Liburd, H.L. and Vasarhelyi, M., 2020. The Ethical Implications of Using Artificial Intelligence in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Auditing.Forthcoming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Business Ethics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5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B08D-27D2-4353-8A52-DF56916F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5730-E7E0-497D-B81E-41439C9D8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Academia, professionals, policymakers, regulators, and developers are increasingly becoming aware of </a:t>
            </a:r>
            <a:r>
              <a:rPr lang="en-US" b="1" dirty="0"/>
              <a:t>ethical concerns that stem from emerging technology</a:t>
            </a:r>
            <a:r>
              <a:rPr lang="en-US" dirty="0"/>
              <a:t> (Wright and Schultz 2018; Aicardi, Fothergill, Rainey, Stahl and Harris 2018).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Ethics researchers have sought the </a:t>
            </a:r>
            <a:r>
              <a:rPr lang="en-US" b="1" dirty="0"/>
              <a:t>best approach for identifying the ethical risks</a:t>
            </a:r>
            <a:r>
              <a:rPr lang="en-US" dirty="0"/>
              <a:t> of emerging technology during their introductory phase (Allen, Smit and Wallach 2005; Wright 2011; Brey 2012; Stahl, Timmermans and Flick 2017).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0647C-BBC4-4C05-8FA9-B2123513F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4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B08D-27D2-4353-8A52-DF56916F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5730-E7E0-497D-B81E-41439C9D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5550"/>
            <a:ext cx="8229600" cy="4533900"/>
          </a:xfrm>
        </p:spPr>
        <p:txBody>
          <a:bodyPr/>
          <a:lstStyle/>
          <a:p>
            <a:r>
              <a:rPr lang="en-US" dirty="0"/>
              <a:t>There are projections that </a:t>
            </a:r>
            <a:r>
              <a:rPr lang="en-US" b="1" i="1" dirty="0"/>
              <a:t>30% of corporate audits will be performed by AI by 2025</a:t>
            </a:r>
            <a:r>
              <a:rPr lang="en-US" dirty="0"/>
              <a:t> (World Economic Forum 2015).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Regulatory bodies are initiating oversight </a:t>
            </a:r>
            <a:r>
              <a:rPr lang="en-US" dirty="0"/>
              <a:t>programs to anticipate and respond to the risks posed by the use of emerging technologies (PCAOB 2018; IAASB 2018). </a:t>
            </a:r>
          </a:p>
          <a:p>
            <a:endParaRPr lang="en-US" dirty="0"/>
          </a:p>
          <a:p>
            <a:r>
              <a:rPr lang="en-US" b="1" dirty="0"/>
              <a:t>“AI technologies are rapidly outpacing the organizational governance and controls that guide their use</a:t>
            </a:r>
            <a:r>
              <a:rPr lang="en-US" dirty="0"/>
              <a:t>” in firms (</a:t>
            </a:r>
            <a:r>
              <a:rPr lang="en-US" dirty="0" err="1"/>
              <a:t>Cobey</a:t>
            </a:r>
            <a:r>
              <a:rPr lang="en-US" dirty="0"/>
              <a:t>, </a:t>
            </a:r>
            <a:r>
              <a:rPr lang="en-US" dirty="0" err="1"/>
              <a:t>Strier</a:t>
            </a:r>
            <a:r>
              <a:rPr lang="en-US" dirty="0"/>
              <a:t> and </a:t>
            </a:r>
            <a:r>
              <a:rPr lang="en-US" dirty="0" err="1"/>
              <a:t>Boillet</a:t>
            </a:r>
            <a:r>
              <a:rPr lang="en-US" dirty="0"/>
              <a:t> 2018). </a:t>
            </a:r>
          </a:p>
          <a:p>
            <a:endParaRPr lang="en-US" dirty="0"/>
          </a:p>
          <a:p>
            <a:r>
              <a:rPr lang="en-US" b="1" dirty="0"/>
              <a:t>Calls for research </a:t>
            </a:r>
            <a:r>
              <a:rPr lang="en-US" dirty="0"/>
              <a:t>into the impact of the use of AI in accounting and auditing (e.g., Issa, Sun, and Vasarhelyi 2016; Sutton, Holt, and Arnold 2016; </a:t>
            </a:r>
            <a:r>
              <a:rPr lang="en-US" dirty="0" err="1"/>
              <a:t>Kokina</a:t>
            </a:r>
            <a:r>
              <a:rPr lang="en-US" dirty="0"/>
              <a:t> and Davenport 2017)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0647C-BBC4-4C05-8FA9-B2123513F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9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B08D-27D2-4353-8A52-DF56916F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5730-E7E0-497D-B81E-41439C9D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3900"/>
          </a:xfrm>
        </p:spPr>
        <p:txBody>
          <a:bodyPr/>
          <a:lstStyle/>
          <a:p>
            <a:r>
              <a:rPr lang="en-US" b="1" dirty="0"/>
              <a:t>Project what the future implications </a:t>
            </a:r>
            <a:r>
              <a:rPr lang="en-US" dirty="0"/>
              <a:t>will be of using AI in auditing</a:t>
            </a:r>
          </a:p>
          <a:p>
            <a:endParaRPr lang="en-US" dirty="0"/>
          </a:p>
          <a:p>
            <a:r>
              <a:rPr lang="en-US" b="1" dirty="0"/>
              <a:t>Draw on two established emerging technology ethical frameworks</a:t>
            </a:r>
            <a:r>
              <a:rPr lang="en-US" dirty="0"/>
              <a:t> to forecast the ethical implications of AI in an audit context 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Ethics of Emerging Information and Communication Technologies (ETICA)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Anticipatory Technology Ethics (ATE)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0647C-BBC4-4C05-8FA9-B2123513F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4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B08D-27D2-4353-8A52-DF56916F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5730-E7E0-497D-B81E-41439C9D8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numerous issues associated with AI are identified in the course of the study, results analyzed are </a:t>
            </a:r>
            <a:r>
              <a:rPr lang="en-US" b="1" dirty="0"/>
              <a:t>specific to issues impacting Auditing profession.</a:t>
            </a:r>
          </a:p>
          <a:p>
            <a:endParaRPr lang="en-US" b="1" dirty="0"/>
          </a:p>
          <a:p>
            <a:r>
              <a:rPr lang="en-US" dirty="0"/>
              <a:t>Bibliometric analysis of ethics/technology publications from 2000 and cover only articles in technology ethics journals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0647C-BBC4-4C05-8FA9-B2123513F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2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B08D-27D2-4353-8A52-DF56916F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5730-E7E0-497D-B81E-41439C9D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8426"/>
            <a:ext cx="8229600" cy="4533900"/>
          </a:xfrm>
        </p:spPr>
        <p:txBody>
          <a:bodyPr/>
          <a:lstStyle/>
          <a:p>
            <a:r>
              <a:rPr lang="en-US" dirty="0"/>
              <a:t>The accounting and auditing profession embraced AI in the early 1980s (Vasarhelyi 1989; O’Leary and Watkins 1995). </a:t>
            </a:r>
          </a:p>
          <a:p>
            <a:endParaRPr lang="en-US" dirty="0"/>
          </a:p>
          <a:p>
            <a:r>
              <a:rPr lang="en-US" dirty="0"/>
              <a:t>At that time, there was a much simpler versions of AI in commercial use (e.g., Expert Systems) than those of today.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ethical implication of expert systems was not evident during the initial years</a:t>
            </a:r>
            <a:r>
              <a:rPr lang="en-US" dirty="0"/>
              <a:t> of implementation (Elliott, </a:t>
            </a:r>
            <a:r>
              <a:rPr lang="en-US" dirty="0" err="1"/>
              <a:t>Kielich</a:t>
            </a:r>
            <a:r>
              <a:rPr lang="en-US" dirty="0"/>
              <a:t>, </a:t>
            </a:r>
            <a:r>
              <a:rPr lang="en-US" dirty="0" err="1"/>
              <a:t>Rabinovitz</a:t>
            </a:r>
            <a:r>
              <a:rPr lang="en-US" dirty="0"/>
              <a:t>, and Knight 1985). </a:t>
            </a:r>
          </a:p>
          <a:p>
            <a:endParaRPr lang="en-US" dirty="0"/>
          </a:p>
          <a:p>
            <a:r>
              <a:rPr lang="en-US" dirty="0"/>
              <a:t>However, in the 1990s, some researchers began to observe the ethical effects of expert systems, </a:t>
            </a:r>
            <a:r>
              <a:rPr lang="en-US" b="1" dirty="0"/>
              <a:t>including their lack of some cognitive skills (e.g., intelligence, emotions, and values) and bias</a:t>
            </a:r>
            <a:r>
              <a:rPr lang="en-US" dirty="0"/>
              <a:t> (Khalil 1993).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0647C-BBC4-4C05-8FA9-B2123513F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5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B08D-27D2-4353-8A52-DF56916F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5730-E7E0-497D-B81E-41439C9D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8426"/>
            <a:ext cx="8515350" cy="4533900"/>
          </a:xfrm>
        </p:spPr>
        <p:txBody>
          <a:bodyPr/>
          <a:lstStyle/>
          <a:p>
            <a:r>
              <a:rPr lang="en-US" dirty="0"/>
              <a:t>“Data is being used differently than in past audits” with resultant “legal and regulatory challenges” (IAASB 2018, </a:t>
            </a:r>
            <a:r>
              <a:rPr lang="en-US" dirty="0" err="1"/>
              <a:t>pg</a:t>
            </a:r>
            <a:r>
              <a:rPr lang="en-US" dirty="0"/>
              <a:t> 7).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futuristic approach </a:t>
            </a:r>
            <a:r>
              <a:rPr lang="en-US" dirty="0"/>
              <a:t>is required to identify the impact of emerging  technology (Brey 2012).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One futuristic ethics framework is the ETICA, developed by a European consortium (Stahl et al. 2010). </a:t>
            </a:r>
          </a:p>
          <a:p>
            <a:endParaRPr lang="en-US" dirty="0"/>
          </a:p>
          <a:p>
            <a:r>
              <a:rPr lang="en-US" dirty="0"/>
              <a:t>A second futuristic framework is Anticipatory Technology Ethics (ATE) (Brey 2012), which builds on the ETICA framework.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0647C-BBC4-4C05-8FA9-B2123513F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9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86A6-B01D-454F-8D98-DC56130E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37" y="555486"/>
            <a:ext cx="8229600" cy="808038"/>
          </a:xfrm>
        </p:spPr>
        <p:txBody>
          <a:bodyPr/>
          <a:lstStyle/>
          <a:p>
            <a:r>
              <a:rPr lang="en-US" dirty="0"/>
              <a:t>Constructs in the Futuristic Frameworks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F0BCE-00FF-479E-B717-50FC5CA74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921C983-2583-46E3-9523-F6961C3BDA54}"/>
              </a:ext>
            </a:extLst>
          </p:cNvPr>
          <p:cNvSpPr/>
          <p:nvPr/>
        </p:nvSpPr>
        <p:spPr>
          <a:xfrm>
            <a:off x="664370" y="1417638"/>
            <a:ext cx="5976936" cy="5303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76E277-D618-4188-A247-DE99397A5717}"/>
              </a:ext>
            </a:extLst>
          </p:cNvPr>
          <p:cNvSpPr/>
          <p:nvPr/>
        </p:nvSpPr>
        <p:spPr>
          <a:xfrm>
            <a:off x="1714501" y="2225676"/>
            <a:ext cx="3943350" cy="36949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9BB2C2-579F-40A4-B3DB-38E5B8824D95}"/>
              </a:ext>
            </a:extLst>
          </p:cNvPr>
          <p:cNvSpPr/>
          <p:nvPr/>
        </p:nvSpPr>
        <p:spPr>
          <a:xfrm>
            <a:off x="2490789" y="3110705"/>
            <a:ext cx="2381249" cy="214391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CD636C-BFA4-4F0E-A211-21B24CF90068}"/>
              </a:ext>
            </a:extLst>
          </p:cNvPr>
          <p:cNvSpPr txBox="1"/>
          <p:nvPr/>
        </p:nvSpPr>
        <p:spPr>
          <a:xfrm>
            <a:off x="2978835" y="174811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AA4044-FF57-4239-B201-473F9C905193}"/>
              </a:ext>
            </a:extLst>
          </p:cNvPr>
          <p:cNvSpPr txBox="1"/>
          <p:nvPr/>
        </p:nvSpPr>
        <p:spPr>
          <a:xfrm>
            <a:off x="3201432" y="268725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Artifact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BD00D6-E5F7-4813-9306-09BCD7B75C77}"/>
              </a:ext>
            </a:extLst>
          </p:cNvPr>
          <p:cNvSpPr txBox="1"/>
          <p:nvPr/>
        </p:nvSpPr>
        <p:spPr>
          <a:xfrm>
            <a:off x="3055779" y="399799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5D15F5-602A-4D90-9F82-0D24011A6F00}"/>
              </a:ext>
            </a:extLst>
          </p:cNvPr>
          <p:cNvCxnSpPr/>
          <p:nvPr/>
        </p:nvCxnSpPr>
        <p:spPr>
          <a:xfrm>
            <a:off x="4368959" y="1979612"/>
            <a:ext cx="2597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7E92F65-7FE4-40A7-AC7A-81C70811C06C}"/>
              </a:ext>
            </a:extLst>
          </p:cNvPr>
          <p:cNvSpPr txBox="1"/>
          <p:nvPr/>
        </p:nvSpPr>
        <p:spPr>
          <a:xfrm>
            <a:off x="6993841" y="1379447"/>
            <a:ext cx="1783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technology independent of 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EA0E9B-CAD9-44B5-8BC9-75534BF14C73}"/>
              </a:ext>
            </a:extLst>
          </p:cNvPr>
          <p:cNvSpPr txBox="1"/>
          <p:nvPr/>
        </p:nvSpPr>
        <p:spPr>
          <a:xfrm>
            <a:off x="6993841" y="2746753"/>
            <a:ext cx="1783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intended use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FF86C2-9F86-4877-9EB7-1B3C6799B560}"/>
              </a:ext>
            </a:extLst>
          </p:cNvPr>
          <p:cNvCxnSpPr/>
          <p:nvPr/>
        </p:nvCxnSpPr>
        <p:spPr>
          <a:xfrm>
            <a:off x="4349909" y="2927320"/>
            <a:ext cx="2597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9FF875-B514-430E-BF49-19C012B9556B}"/>
              </a:ext>
            </a:extLst>
          </p:cNvPr>
          <p:cNvCxnSpPr/>
          <p:nvPr/>
        </p:nvCxnSpPr>
        <p:spPr>
          <a:xfrm>
            <a:off x="4349908" y="4214413"/>
            <a:ext cx="2597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DDE5DBD-49B4-419B-8960-0B7DBA69D3E9}"/>
              </a:ext>
            </a:extLst>
          </p:cNvPr>
          <p:cNvSpPr txBox="1"/>
          <p:nvPr/>
        </p:nvSpPr>
        <p:spPr>
          <a:xfrm>
            <a:off x="6950491" y="3955059"/>
            <a:ext cx="1783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unintended consequences</a:t>
            </a:r>
          </a:p>
        </p:txBody>
      </p:sp>
    </p:spTree>
    <p:extLst>
      <p:ext uri="{BB962C8B-B14F-4D97-AF65-F5344CB8AC3E}">
        <p14:creationId xmlns:p14="http://schemas.microsoft.com/office/powerpoint/2010/main" val="137077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DD5BC3-4761-4628-A055-A8E4D4415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C4E37-8998-4493-85F5-667487792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31"/>
          <a:stretch/>
        </p:blipFill>
        <p:spPr>
          <a:xfrm>
            <a:off x="361929" y="1207478"/>
            <a:ext cx="8658745" cy="5279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3E7238-358B-408A-8BA7-49FE8A4BCF85}"/>
              </a:ext>
            </a:extLst>
          </p:cNvPr>
          <p:cNvSpPr txBox="1"/>
          <p:nvPr/>
        </p:nvSpPr>
        <p:spPr>
          <a:xfrm>
            <a:off x="361929" y="653480"/>
            <a:ext cx="8324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kern="0" dirty="0">
                <a:solidFill>
                  <a:srgbClr val="000000"/>
                </a:solidFill>
              </a:rPr>
              <a:t>Ethical Frameworks  - A futuristic approach</a:t>
            </a:r>
          </a:p>
        </p:txBody>
      </p:sp>
    </p:spTree>
    <p:extLst>
      <p:ext uri="{BB962C8B-B14F-4D97-AF65-F5344CB8AC3E}">
        <p14:creationId xmlns:p14="http://schemas.microsoft.com/office/powerpoint/2010/main" val="444307991"/>
      </p:ext>
    </p:extLst>
  </p:cSld>
  <p:clrMapOvr>
    <a:masterClrMapping/>
  </p:clrMapOvr>
</p:sld>
</file>

<file path=ppt/theme/theme1.xml><?xml version="1.0" encoding="utf-8"?>
<a:theme xmlns:a="http://schemas.openxmlformats.org/drawingml/2006/main" name="Rutgers Research Theme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Rutgers Research Theme.thmx</Template>
  <TotalTime>6142</TotalTime>
  <Words>885</Words>
  <Application>Microsoft Office PowerPoint</Application>
  <PresentationFormat>On-screen Show (4:3)</PresentationFormat>
  <Paragraphs>128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Rutgers Research Theme</vt:lpstr>
      <vt:lpstr>The Ethical Implications of using Artificial Intelligence in Auditing  </vt:lpstr>
      <vt:lpstr>Research Problem</vt:lpstr>
      <vt:lpstr>Research Problem</vt:lpstr>
      <vt:lpstr>Research Objectives</vt:lpstr>
      <vt:lpstr>Research Scope</vt:lpstr>
      <vt:lpstr>Literature Review</vt:lpstr>
      <vt:lpstr>Literature Review</vt:lpstr>
      <vt:lpstr>Constructs in the Futuristic Frameworks</vt:lpstr>
      <vt:lpstr>PowerPoint Presentation</vt:lpstr>
      <vt:lpstr>PowerPoint Presentation</vt:lpstr>
      <vt:lpstr>Bibliometric Analysis - Tool</vt:lpstr>
      <vt:lpstr>Bibliometric Analysis - Tool</vt:lpstr>
      <vt:lpstr>Ethical Issues identified - technology</vt:lpstr>
      <vt:lpstr>Ethical Issues identified - Artifact</vt:lpstr>
      <vt:lpstr>Ethical Issues identified</vt:lpstr>
      <vt:lpstr>Key takeaway</vt:lpstr>
      <vt:lpstr>Call to action..</vt:lpstr>
      <vt:lpstr>Proposed responsibility mapping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Present: A Presentation</dc:title>
  <dc:creator>Ivy Munoko</dc:creator>
  <cp:lastModifiedBy>Brown-Liburd</cp:lastModifiedBy>
  <cp:revision>76</cp:revision>
  <dcterms:created xsi:type="dcterms:W3CDTF">2018-09-06T14:52:38Z</dcterms:created>
  <dcterms:modified xsi:type="dcterms:W3CDTF">2020-09-24T15:35:59Z</dcterms:modified>
</cp:coreProperties>
</file>